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449" r:id="rId3"/>
    <p:sldId id="439" r:id="rId4"/>
    <p:sldId id="444" r:id="rId5"/>
    <p:sldId id="447" r:id="rId6"/>
    <p:sldId id="450" r:id="rId7"/>
    <p:sldId id="451" r:id="rId8"/>
    <p:sldId id="452" r:id="rId9"/>
    <p:sldId id="453" r:id="rId10"/>
    <p:sldId id="410" r:id="rId11"/>
    <p:sldId id="373" r:id="rId12"/>
  </p:sldIdLst>
  <p:sldSz cx="12192000" cy="6858000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227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троганова Д.А." initials="СД" lastIdx="0" clrIdx="0">
    <p:extLst>
      <p:ext uri="{19B8F6BF-5375-455C-9EA6-DF929625EA0E}">
        <p15:presenceInfo xmlns:p15="http://schemas.microsoft.com/office/powerpoint/2012/main" userId="S-1-5-21-1946519835-3947329076-1904122579-2146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9FA8"/>
    <a:srgbClr val="404040"/>
    <a:srgbClr val="231F20"/>
    <a:srgbClr val="007E88"/>
    <a:srgbClr val="D29F21"/>
    <a:srgbClr val="B0D7DA"/>
    <a:srgbClr val="E0EFF1"/>
    <a:srgbClr val="FFFFFF"/>
    <a:srgbClr val="9BF8FF"/>
    <a:srgbClr val="81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678" y="108"/>
      </p:cViewPr>
      <p:guideLst>
        <p:guide orient="horz" pos="2092"/>
        <p:guide pos="22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966CAEB6-889A-4D5A-A64D-79A64292FB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8F114F-CF27-4CB8-BB9F-8E5584D7595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F68ADC8-9B1A-46FA-B38D-5C596C686CC2}" type="datetimeFigureOut">
              <a:rPr lang="ru-RU"/>
              <a:pPr>
                <a:defRPr/>
              </a:pPr>
              <a:t>16.11.2022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4691E004-4EBE-4449-A794-3398956D679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DF0AC746-BE3B-4AD0-A721-BF31F9AEE5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576A8E2-C9D4-49F2-B302-523C858DEF5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695E00-C123-46A9-B65D-19C478D5FE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428A37C-71D4-4BB5-B098-B81F895A99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3335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28A37C-71D4-4BB5-B098-B81F895A994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943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>
            <a:extLst>
              <a:ext uri="{FF2B5EF4-FFF2-40B4-BE49-F238E27FC236}">
                <a16:creationId xmlns:a16="http://schemas.microsoft.com/office/drawing/2014/main" id="{0E59DB31-A9E7-408B-9507-967B7DAFD2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>
            <a:extLst>
              <a:ext uri="{FF2B5EF4-FFF2-40B4-BE49-F238E27FC236}">
                <a16:creationId xmlns:a16="http://schemas.microsoft.com/office/drawing/2014/main" id="{8A3CC1BE-E353-4E43-828C-6CD38F630B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/>
          </a:p>
        </p:txBody>
      </p:sp>
      <p:sp>
        <p:nvSpPr>
          <p:cNvPr id="13316" name="Номер слайда 3">
            <a:extLst>
              <a:ext uri="{FF2B5EF4-FFF2-40B4-BE49-F238E27FC236}">
                <a16:creationId xmlns:a16="http://schemas.microsoft.com/office/drawing/2014/main" id="{7D64A50F-EAB4-4E72-AD5E-3460541757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DFAD033-2C62-4FDB-B952-03DD18550495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3986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027A45-3872-4D01-BF85-09038D5EB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99EFF-359B-46AF-BB70-68978E5628BB}" type="datetimeFigureOut">
              <a:rPr lang="ru-RU"/>
              <a:pPr>
                <a:defRPr/>
              </a:pPr>
              <a:t>16.11.2022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5AAE9F-FD61-4FF7-9DFF-4196B6FAF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A4C167-C3CC-425E-8E84-25CEFE3A1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0BC1B-5F2C-41F1-AAA9-9636D8A1C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778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88A7E9-C70E-4652-A287-728E3A915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F25F0-5204-46E6-A75F-16D5DBEA416A}" type="datetimeFigureOut">
              <a:rPr lang="ru-RU"/>
              <a:pPr>
                <a:defRPr/>
              </a:pPr>
              <a:t>16.11.2022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136755-54F1-4A94-99CD-E02F0CFE5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0DE125-578A-4A62-BCE0-8B23601E3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4FAD2-F988-445F-8313-B2F215FE93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411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78BBC0-2913-4180-910A-079D2907C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1F14B-E001-4862-9057-ECDD6A03FE03}" type="datetimeFigureOut">
              <a:rPr lang="ru-RU"/>
              <a:pPr>
                <a:defRPr/>
              </a:pPr>
              <a:t>16.11.2022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356591-2B21-49C0-A3F6-FCC006CA2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280ACA-E78E-4240-9272-AF1505CD3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DABFB-2F88-4F81-AF10-67FB3FCC07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82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1C8844-D76B-46D2-BD0C-70214DAC7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789D0-1C04-416D-AE2A-0735DD08A8E3}" type="datetimeFigureOut">
              <a:rPr lang="ru-RU"/>
              <a:pPr>
                <a:defRPr/>
              </a:pPr>
              <a:t>16.11.2022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68814D-D9AF-42D1-B78A-30ECF9F5E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1B22F0-7A2D-46BA-A785-354CF2C35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0D3AA-9008-4EAD-9880-9AA1E79547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188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0F4A7B-73C5-4C93-8DBA-536FF121B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F3034-FB06-4E4F-A313-E77DAA855875}" type="datetimeFigureOut">
              <a:rPr lang="ru-RU"/>
              <a:pPr>
                <a:defRPr/>
              </a:pPr>
              <a:t>16.11.2022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34A598-007C-47BF-93EA-ABEB3515A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FFEBAC-6128-4BD6-81C8-1ED47BF9B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0BD51-8F5D-46C6-A67A-7B4F1DF65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583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795F0AE9-3D41-4A89-BF15-5603F5B45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5F712-BAE9-4DCB-B431-33C688BF3614}" type="datetimeFigureOut">
              <a:rPr lang="ru-RU"/>
              <a:pPr>
                <a:defRPr/>
              </a:pPr>
              <a:t>16.11.2022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D5113A0D-22D3-4A03-A779-871CCEC5E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4BFE132D-7F0C-496F-9852-1780F7529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7D10A-0506-4EA0-8B30-54D0A9D0D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334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4EF56126-CA9E-4617-A991-B6A0720EA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A647C-0EFF-448F-9FEE-64353F872480}" type="datetimeFigureOut">
              <a:rPr lang="ru-RU"/>
              <a:pPr>
                <a:defRPr/>
              </a:pPr>
              <a:t>16.11.2022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7BF15388-500E-46E4-BF27-A3C8FD708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0236796A-DCD8-4F11-8FF3-25B959747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44B86-48A5-443F-A1E8-AA5E3A0A0F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616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60F86831-FC28-403C-A47E-67499AABD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C4355-3CC0-4696-82AE-3823C2FFAF35}" type="datetimeFigureOut">
              <a:rPr lang="ru-RU"/>
              <a:pPr>
                <a:defRPr/>
              </a:pPr>
              <a:t>16.11.2022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E9FF0EA3-E25A-4989-AA39-5FDB207C9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953DED09-835A-4BED-B88C-C58D550AA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8A250-31B5-49E2-B607-513F1BCB2F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01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338E7645-AF2F-4CFA-894D-EAA93775E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F6828-C5B2-4F74-829C-D3F3EC3DD95A}" type="datetimeFigureOut">
              <a:rPr lang="ru-RU"/>
              <a:pPr>
                <a:defRPr/>
              </a:pPr>
              <a:t>16.11.2022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7786A8A2-35EF-48E6-858E-64CFE2374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7C34B5F6-367F-4D95-A8ED-AA5B627E7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970F2-ABCA-4F24-8B3A-4119D0567E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966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5B3A6E4F-60BF-4B28-B28C-4814A851D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F426-560F-4B82-AA78-1F1AC69EE737}" type="datetimeFigureOut">
              <a:rPr lang="ru-RU"/>
              <a:pPr>
                <a:defRPr/>
              </a:pPr>
              <a:t>16.11.2022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F0CE4F03-A3A4-4784-A5E2-1FD412AFF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B4DC7442-4F9A-44A4-BF93-6933466E5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79196-94F6-46AA-BD7A-1C6DB96F1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089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A600D80D-3C5E-476D-B004-C230D861A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A744D-5EAE-4DBA-9A31-EFF51F05982B}" type="datetimeFigureOut">
              <a:rPr lang="ru-RU"/>
              <a:pPr>
                <a:defRPr/>
              </a:pPr>
              <a:t>16.11.2022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ABF591F1-EC98-4DB1-ADC7-C1DDC1415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70A612F9-8A08-4BC2-872A-766B3C86F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2C133-0CEF-4AC2-BB29-4276D3C0D8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71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46244610-9D84-4A4B-A332-1E549367E8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AE73451B-1083-4324-A3C2-3CDF193977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C02222-2E58-4D1A-8110-2941EC2415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6F5B39E-4B97-4267-89EA-2AC20EA16309}" type="datetimeFigureOut">
              <a:rPr lang="ru-RU"/>
              <a:pPr>
                <a:defRPr/>
              </a:pPr>
              <a:t>16.11.2022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0F34D0-001D-420D-85CC-6C72CD6468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1F3012-3CB8-4F30-8353-291FB92A48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B135E0-C645-42E1-ADFA-B52CF13B09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2639616" cy="6858000"/>
          </a:xfrm>
          <a:prstGeom prst="rect">
            <a:avLst/>
          </a:prstGeom>
          <a:solidFill>
            <a:srgbClr val="067082"/>
          </a:solidFill>
          <a:ln>
            <a:solidFill>
              <a:srgbClr val="0670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487477" y="6309321"/>
            <a:ext cx="4704523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499" y="644691"/>
            <a:ext cx="5039716" cy="211223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A7D4F0A-7237-4917-A46D-BA7E4EB2DF3E}"/>
              </a:ext>
            </a:extLst>
          </p:cNvPr>
          <p:cNvSpPr txBox="1"/>
          <p:nvPr/>
        </p:nvSpPr>
        <p:spPr>
          <a:xfrm>
            <a:off x="2639616" y="5633681"/>
            <a:ext cx="5183733" cy="769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67" dirty="0">
                <a:latin typeface="Myriad Pro" pitchFamily="34" charset="0"/>
              </a:rPr>
              <a:t>Заместитель руководителя Тюменского УФАС России –</a:t>
            </a:r>
          </a:p>
          <a:p>
            <a:r>
              <a:rPr lang="ru-RU" sz="1467" dirty="0">
                <a:latin typeface="Myriad Pro" pitchFamily="34" charset="0"/>
              </a:rPr>
              <a:t>начальник отдела контроля закупок                    </a:t>
            </a:r>
          </a:p>
          <a:p>
            <a:r>
              <a:rPr lang="ru-RU" sz="1467" dirty="0">
                <a:latin typeface="Myriad Pro" pitchFamily="34" charset="0"/>
              </a:rPr>
              <a:t>Ю.Д. Верзун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99792" y="2940344"/>
            <a:ext cx="8748869" cy="1159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Myriad Pro" pitchFamily="34" charset="0"/>
              </a:rPr>
              <a:t>АКТУАЛЬНЫЕ ВОПРОСЫ КОНТРОЛЯ В СФЕРЕ </a:t>
            </a:r>
          </a:p>
          <a:p>
            <a:pPr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Myriad Pro" pitchFamily="34" charset="0"/>
              </a:rPr>
              <a:t>ГОСУДАРСТВЕННЫХ ЗАКУПОК</a:t>
            </a:r>
          </a:p>
          <a:p>
            <a:pPr algn="ctr"/>
            <a:endParaRPr lang="ru-RU" sz="2133" b="1" dirty="0">
              <a:solidFill>
                <a:schemeClr val="accent5">
                  <a:lumMod val="50000"/>
                </a:schemeClr>
              </a:solidFill>
              <a:latin typeface="Myriad Pro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5FC384B-FA23-45C1-A603-9EE2621F3E33}"/>
              </a:ext>
            </a:extLst>
          </p:cNvPr>
          <p:cNvSpPr/>
          <p:nvPr/>
        </p:nvSpPr>
        <p:spPr>
          <a:xfrm>
            <a:off x="0" y="0"/>
            <a:ext cx="12192000" cy="809625"/>
          </a:xfrm>
          <a:prstGeom prst="rect">
            <a:avLst/>
          </a:prstGeom>
          <a:solidFill>
            <a:srgbClr val="007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DEA40D2-734D-4A21-BFD3-9276A1460929}"/>
              </a:ext>
            </a:extLst>
          </p:cNvPr>
          <p:cNvSpPr/>
          <p:nvPr/>
        </p:nvSpPr>
        <p:spPr>
          <a:xfrm>
            <a:off x="0" y="6059949"/>
            <a:ext cx="12192000" cy="809625"/>
          </a:xfrm>
          <a:prstGeom prst="rect">
            <a:avLst/>
          </a:prstGeom>
          <a:solidFill>
            <a:srgbClr val="007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F503607-D0B3-4FD3-B052-5C01C4B20D38}"/>
              </a:ext>
            </a:extLst>
          </p:cNvPr>
          <p:cNvSpPr txBox="1"/>
          <p:nvPr/>
        </p:nvSpPr>
        <p:spPr>
          <a:xfrm>
            <a:off x="35827" y="128027"/>
            <a:ext cx="1219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РЕЕСТР НЕДОБРОСОВЕСТНЫХ ПОСТАВЩИКОВ</a:t>
            </a:r>
          </a:p>
        </p:txBody>
      </p:sp>
      <p:pic>
        <p:nvPicPr>
          <p:cNvPr id="73" name="Рисунок 7">
            <a:extLst>
              <a:ext uri="{FF2B5EF4-FFF2-40B4-BE49-F238E27FC236}">
                <a16:creationId xmlns:a16="http://schemas.microsoft.com/office/drawing/2014/main" id="{CAF312AA-0E0B-4F70-888B-1F62EFC3E5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92" y="6065171"/>
            <a:ext cx="1973262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242375" y="1267206"/>
            <a:ext cx="115609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 (подрядчик, исполнитель)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включается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РНП, если в результате проведения проверок, поставщиком (подрядчиком, исполнителем)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 информация и документы, подтверждающие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надлежащее исполнение контракта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оказалось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невозможным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вследствие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обстоятельств непреодолимой силы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оказалось невозможным в связи с введением политических или экономических санкций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иностранными государствами, совершающими недружественные действия в отношении Российской Федерации</a:t>
            </a:r>
          </a:p>
          <a:p>
            <a:pPr algn="ctr"/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(постановление Правительства РФ от 21.03.2022 № 417)</a:t>
            </a:r>
          </a:p>
        </p:txBody>
      </p:sp>
    </p:spTree>
    <p:extLst>
      <p:ext uri="{BB962C8B-B14F-4D97-AF65-F5344CB8AC3E}">
        <p14:creationId xmlns:p14="http://schemas.microsoft.com/office/powerpoint/2010/main" val="1859111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AEA3B6A-38F6-4C51-B6C2-6D6176AEC87E}"/>
              </a:ext>
            </a:extLst>
          </p:cNvPr>
          <p:cNvSpPr/>
          <p:nvPr/>
        </p:nvSpPr>
        <p:spPr>
          <a:xfrm>
            <a:off x="0" y="6048375"/>
            <a:ext cx="12192000" cy="809625"/>
          </a:xfrm>
          <a:prstGeom prst="rect">
            <a:avLst/>
          </a:prstGeom>
          <a:solidFill>
            <a:srgbClr val="007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DC22ECDE-FF0A-454C-BFEC-2B818D8F2ACC}"/>
              </a:ext>
            </a:extLst>
          </p:cNvPr>
          <p:cNvSpPr/>
          <p:nvPr/>
        </p:nvSpPr>
        <p:spPr>
          <a:xfrm>
            <a:off x="0" y="0"/>
            <a:ext cx="12192000" cy="809625"/>
          </a:xfrm>
          <a:prstGeom prst="rect">
            <a:avLst/>
          </a:prstGeom>
          <a:solidFill>
            <a:srgbClr val="007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292" name="TextBox 13">
            <a:extLst>
              <a:ext uri="{FF2B5EF4-FFF2-40B4-BE49-F238E27FC236}">
                <a16:creationId xmlns:a16="http://schemas.microsoft.com/office/drawing/2014/main" id="{8135BD67-89FF-4CE8-8253-01F40248F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36" y="1226680"/>
            <a:ext cx="115093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48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</a:p>
        </p:txBody>
      </p:sp>
      <p:pic>
        <p:nvPicPr>
          <p:cNvPr id="6" name="Picture 5" descr="FAS-logo-colo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360" y="3215556"/>
            <a:ext cx="1453896" cy="1182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AF312AA-0E0B-4F70-888B-1F62EFC3E5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92" y="6065171"/>
            <a:ext cx="1973262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5"/>
          <a:srcRect l="68542" t="61111" r="21958" b="22222"/>
          <a:stretch/>
        </p:blipFill>
        <p:spPr>
          <a:xfrm>
            <a:off x="5115437" y="2717630"/>
            <a:ext cx="2556814" cy="2523171"/>
          </a:xfrm>
          <a:prstGeom prst="rect">
            <a:avLst/>
          </a:prstGeom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3972861" y="2056943"/>
            <a:ext cx="4551089" cy="0"/>
          </a:xfrm>
          <a:prstGeom prst="line">
            <a:avLst/>
          </a:prstGeom>
          <a:ln w="57150">
            <a:solidFill>
              <a:srgbClr val="007E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5FC384B-FA23-45C1-A603-9EE2621F3E33}"/>
              </a:ext>
            </a:extLst>
          </p:cNvPr>
          <p:cNvSpPr/>
          <p:nvPr/>
        </p:nvSpPr>
        <p:spPr>
          <a:xfrm>
            <a:off x="0" y="0"/>
            <a:ext cx="12192000" cy="809625"/>
          </a:xfrm>
          <a:prstGeom prst="rect">
            <a:avLst/>
          </a:prstGeom>
          <a:solidFill>
            <a:srgbClr val="007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DEA40D2-734D-4A21-BFD3-9276A1460929}"/>
              </a:ext>
            </a:extLst>
          </p:cNvPr>
          <p:cNvSpPr/>
          <p:nvPr/>
        </p:nvSpPr>
        <p:spPr>
          <a:xfrm>
            <a:off x="0" y="6048375"/>
            <a:ext cx="12192000" cy="809625"/>
          </a:xfrm>
          <a:prstGeom prst="rect">
            <a:avLst/>
          </a:prstGeom>
          <a:solidFill>
            <a:srgbClr val="007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Текст 2">
            <a:extLst>
              <a:ext uri="{FF2B5EF4-FFF2-40B4-BE49-F238E27FC236}">
                <a16:creationId xmlns:a16="http://schemas.microsoft.com/office/drawing/2014/main" id="{8682933F-DD03-46D6-935B-F83E91D74922}"/>
              </a:ext>
            </a:extLst>
          </p:cNvPr>
          <p:cNvSpPr txBox="1">
            <a:spLocks/>
          </p:cNvSpPr>
          <p:nvPr/>
        </p:nvSpPr>
        <p:spPr bwMode="auto">
          <a:xfrm>
            <a:off x="0" y="280605"/>
            <a:ext cx="12261180" cy="368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ru-RU" altLang="ru-RU" sz="2000" b="1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КОНТРОЛЬНЫЙ ОРГАН В СФЕРЕ ЗАКУПОК</a:t>
            </a:r>
          </a:p>
        </p:txBody>
      </p:sp>
      <p:pic>
        <p:nvPicPr>
          <p:cNvPr id="22" name="Рисунок 7">
            <a:extLst>
              <a:ext uri="{FF2B5EF4-FFF2-40B4-BE49-F238E27FC236}">
                <a16:creationId xmlns:a16="http://schemas.microsoft.com/office/drawing/2014/main" id="{CAF312AA-0E0B-4F70-888B-1F62EFC3E5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92" y="6065171"/>
            <a:ext cx="1973262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Скругленный прямоугольник 9">
            <a:extLst>
              <a:ext uri="{FF2B5EF4-FFF2-40B4-BE49-F238E27FC236}">
                <a16:creationId xmlns:a16="http://schemas.microsoft.com/office/drawing/2014/main" id="{8EED78EC-E51B-4D3C-AD0C-2307A2E9D618}"/>
              </a:ext>
            </a:extLst>
          </p:cNvPr>
          <p:cNvSpPr/>
          <p:nvPr/>
        </p:nvSpPr>
        <p:spPr>
          <a:xfrm>
            <a:off x="585171" y="967340"/>
            <a:ext cx="2795587" cy="944563"/>
          </a:xfrm>
          <a:prstGeom prst="roundRect">
            <a:avLst/>
          </a:prstGeom>
          <a:solidFill>
            <a:srgbClr val="808080">
              <a:lumMod val="40000"/>
              <a:lumOff val="60000"/>
            </a:srgbClr>
          </a:solidFill>
          <a:ln w="38100" cap="flat" cmpd="sng" algn="ctr">
            <a:solidFill>
              <a:srgbClr val="FFFFFF"/>
            </a:solidFill>
            <a:prstDash val="solid"/>
          </a:ln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</a:rPr>
              <a:t>Федеральный орган (ФАС)</a:t>
            </a:r>
          </a:p>
        </p:txBody>
      </p:sp>
      <p:sp>
        <p:nvSpPr>
          <p:cNvPr id="17" name="Скругленный прямоугольник 10">
            <a:extLst>
              <a:ext uri="{FF2B5EF4-FFF2-40B4-BE49-F238E27FC236}">
                <a16:creationId xmlns:a16="http://schemas.microsoft.com/office/drawing/2014/main" id="{79C58CE1-36E7-47BC-BCF1-C395EE770F3F}"/>
              </a:ext>
            </a:extLst>
          </p:cNvPr>
          <p:cNvSpPr/>
          <p:nvPr/>
        </p:nvSpPr>
        <p:spPr>
          <a:xfrm>
            <a:off x="4223450" y="943925"/>
            <a:ext cx="2895955" cy="1012825"/>
          </a:xfrm>
          <a:prstGeom prst="roundRect">
            <a:avLst/>
          </a:prstGeom>
          <a:solidFill>
            <a:srgbClr val="808080">
              <a:lumMod val="40000"/>
              <a:lumOff val="60000"/>
            </a:srgbClr>
          </a:solidFill>
          <a:ln w="38100" cap="flat" cmpd="sng" algn="ctr">
            <a:solidFill>
              <a:srgbClr val="FFFFFF"/>
            </a:solidFill>
            <a:prstDash val="solid"/>
          </a:ln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</a:rPr>
              <a:t>Орган контроля субъекта РФ </a:t>
            </a:r>
          </a:p>
        </p:txBody>
      </p:sp>
      <p:sp>
        <p:nvSpPr>
          <p:cNvPr id="19" name="Скругленный прямоугольник 11">
            <a:extLst>
              <a:ext uri="{FF2B5EF4-FFF2-40B4-BE49-F238E27FC236}">
                <a16:creationId xmlns:a16="http://schemas.microsoft.com/office/drawing/2014/main" id="{736D61AA-F1C8-4B3C-ACF0-71F90FD322F5}"/>
              </a:ext>
            </a:extLst>
          </p:cNvPr>
          <p:cNvSpPr/>
          <p:nvPr/>
        </p:nvSpPr>
        <p:spPr>
          <a:xfrm>
            <a:off x="7962097" y="945426"/>
            <a:ext cx="2795587" cy="1012825"/>
          </a:xfrm>
          <a:prstGeom prst="roundRect">
            <a:avLst/>
          </a:prstGeom>
          <a:solidFill>
            <a:srgbClr val="808080">
              <a:lumMod val="40000"/>
              <a:lumOff val="60000"/>
            </a:srgbClr>
          </a:solidFill>
          <a:ln w="38100" cap="flat" cmpd="sng" algn="ctr">
            <a:solidFill>
              <a:srgbClr val="FFFFFF"/>
            </a:solidFill>
            <a:prstDash val="solid"/>
          </a:ln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</a:rPr>
              <a:t>Муниципальный орган</a:t>
            </a:r>
          </a:p>
        </p:txBody>
      </p:sp>
      <p:sp>
        <p:nvSpPr>
          <p:cNvPr id="21" name="Прямоугольник 14">
            <a:extLst>
              <a:ext uri="{FF2B5EF4-FFF2-40B4-BE49-F238E27FC236}">
                <a16:creationId xmlns:a16="http://schemas.microsoft.com/office/drawing/2014/main" id="{597A08AD-09E5-4415-80F4-5BB6F973B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664" y="2209347"/>
            <a:ext cx="9407525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400" b="1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000000"/>
                </a:solidFill>
                <a:latin typeface="Georgia" panose="02040502050405020303" pitchFamily="18" charset="0"/>
              </a:rPr>
              <a:t>-Плановые проверки                                   -Плановые проверки </a:t>
            </a:r>
            <a:r>
              <a:rPr lang="en-US" altLang="ru-RU" sz="1400" b="1" dirty="0">
                <a:solidFill>
                  <a:srgbClr val="000000"/>
                </a:solidFill>
                <a:latin typeface="Georgia" panose="02040502050405020303" pitchFamily="18" charset="0"/>
              </a:rPr>
              <a:t>                       - </a:t>
            </a:r>
            <a:r>
              <a:rPr lang="ru-RU" altLang="ru-RU" sz="1400" b="1" dirty="0">
                <a:solidFill>
                  <a:srgbClr val="000000"/>
                </a:solidFill>
                <a:latin typeface="Georgia" panose="02040502050405020303" pitchFamily="18" charset="0"/>
              </a:rPr>
              <a:t>Плановые проверки </a:t>
            </a:r>
            <a:r>
              <a:rPr lang="en-US" altLang="ru-RU" sz="1400" b="1" dirty="0">
                <a:solidFill>
                  <a:srgbClr val="000000"/>
                </a:solidFill>
                <a:latin typeface="Georgia" panose="02040502050405020303" pitchFamily="18" charset="0"/>
              </a:rPr>
              <a:t>                              </a:t>
            </a:r>
            <a:endParaRPr lang="ru-RU" altLang="ru-RU" sz="1400" b="1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000000"/>
                </a:solidFill>
                <a:latin typeface="Georgia" panose="02040502050405020303" pitchFamily="18" charset="0"/>
              </a:rPr>
              <a:t>(Федеральные нужды)                                (нужды субъекта РФ)                        (муниципальные нужды)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800" b="1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000000"/>
                </a:solidFill>
                <a:latin typeface="Georgia" panose="02040502050405020303" pitchFamily="18" charset="0"/>
              </a:rPr>
              <a:t>-Внеплановые проверки                            - Внеплановые проверки                 - Внеплановые проверки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chemeClr val="tx1"/>
                </a:solidFill>
              </a:rPr>
              <a:t>                                                                          </a:t>
            </a:r>
            <a:r>
              <a:rPr lang="ru-RU" alt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  <a:t>(нужды субъекта РФ+                       (муниципальные нужды)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  <a:t>                                                                          </a:t>
            </a:r>
            <a:r>
              <a:rPr lang="en-US" alt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  <a:t>        </a:t>
            </a:r>
            <a:r>
              <a:rPr lang="ru-RU" alt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  <a:t>муниципальные нужды)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14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14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14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3" name="Скругленный прямоугольник 17">
            <a:extLst>
              <a:ext uri="{FF2B5EF4-FFF2-40B4-BE49-F238E27FC236}">
                <a16:creationId xmlns:a16="http://schemas.microsoft.com/office/drawing/2014/main" id="{A3AF548F-0A81-4BA9-BD95-36D574CA1402}"/>
              </a:ext>
            </a:extLst>
          </p:cNvPr>
          <p:cNvSpPr/>
          <p:nvPr/>
        </p:nvSpPr>
        <p:spPr>
          <a:xfrm>
            <a:off x="831320" y="3562388"/>
            <a:ext cx="3781080" cy="1233487"/>
          </a:xfrm>
          <a:prstGeom prst="roundRect">
            <a:avLst/>
          </a:prstGeom>
          <a:solidFill>
            <a:srgbClr val="4C9FA8"/>
          </a:solidFill>
          <a:ln w="38100" cap="flat" cmpd="sng" algn="ctr">
            <a:solidFill>
              <a:srgbClr val="FFFFFF"/>
            </a:solidFill>
            <a:prstDash val="solid"/>
          </a:ln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</a:rPr>
              <a:t>Контроль в отношении операторов электронных площадок и операторов специализированных электронных площадок</a:t>
            </a:r>
          </a:p>
        </p:txBody>
      </p: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9AEA769F-DE93-43E2-A468-E182D2ADA06F}"/>
              </a:ext>
            </a:extLst>
          </p:cNvPr>
          <p:cNvCxnSpPr/>
          <p:nvPr/>
        </p:nvCxnSpPr>
        <p:spPr>
          <a:xfrm>
            <a:off x="5325553" y="4304379"/>
            <a:ext cx="133191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Скругленный прямоугольник 21">
            <a:extLst>
              <a:ext uri="{FF2B5EF4-FFF2-40B4-BE49-F238E27FC236}">
                <a16:creationId xmlns:a16="http://schemas.microsoft.com/office/drawing/2014/main" id="{F0408BCB-59A3-492C-9559-7BEBD3144E7C}"/>
              </a:ext>
            </a:extLst>
          </p:cNvPr>
          <p:cNvSpPr/>
          <p:nvPr/>
        </p:nvSpPr>
        <p:spPr>
          <a:xfrm>
            <a:off x="7579601" y="3629438"/>
            <a:ext cx="3140768" cy="1233487"/>
          </a:xfrm>
          <a:prstGeom prst="roundRect">
            <a:avLst/>
          </a:prstGeom>
          <a:solidFill>
            <a:srgbClr val="4C9FA8"/>
          </a:solidFill>
          <a:ln w="38100" cap="flat" cmpd="sng" algn="ctr">
            <a:solidFill>
              <a:srgbClr val="FFFFFF"/>
            </a:solidFill>
            <a:prstDash val="solid"/>
          </a:ln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</a:rPr>
              <a:t>ФАС России</a:t>
            </a:r>
          </a:p>
        </p:txBody>
      </p:sp>
      <p:sp>
        <p:nvSpPr>
          <p:cNvPr id="28" name="Скругленный прямоугольник 22">
            <a:extLst>
              <a:ext uri="{FF2B5EF4-FFF2-40B4-BE49-F238E27FC236}">
                <a16:creationId xmlns:a16="http://schemas.microsoft.com/office/drawing/2014/main" id="{2AA5DC97-6800-41E0-8F1D-653BF496209F}"/>
              </a:ext>
            </a:extLst>
          </p:cNvPr>
          <p:cNvSpPr/>
          <p:nvPr/>
        </p:nvSpPr>
        <p:spPr>
          <a:xfrm>
            <a:off x="1840922" y="4946098"/>
            <a:ext cx="8135937" cy="1048446"/>
          </a:xfrm>
          <a:prstGeom prst="roundRect">
            <a:avLst/>
          </a:prstGeom>
          <a:solidFill>
            <a:srgbClr val="4C9FA8"/>
          </a:solidFill>
          <a:ln w="38100" cap="flat" cmpd="sng" algn="ctr">
            <a:solidFill>
              <a:srgbClr val="FFFFFF"/>
            </a:solidFill>
            <a:prstDash val="solid"/>
          </a:ln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400" dirty="0"/>
          </a:p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  <a:t>При проведении плановых и внеплановых проверок НЕ подлежат контролю результаты оценки заявок участников по критериям  «качество…» и «квалификация…» (часть 12 статьи 99 44-ФЗ - в судебном порядке) </a:t>
            </a:r>
          </a:p>
        </p:txBody>
      </p:sp>
      <p:sp>
        <p:nvSpPr>
          <p:cNvPr id="14" name="Стрелка вниз 2">
            <a:extLst>
              <a:ext uri="{FF2B5EF4-FFF2-40B4-BE49-F238E27FC236}">
                <a16:creationId xmlns:a16="http://schemas.microsoft.com/office/drawing/2014/main" id="{70DD904E-D6F8-4265-B58D-FDB30A1332E0}"/>
              </a:ext>
            </a:extLst>
          </p:cNvPr>
          <p:cNvSpPr/>
          <p:nvPr/>
        </p:nvSpPr>
        <p:spPr>
          <a:xfrm>
            <a:off x="1591570" y="1911903"/>
            <a:ext cx="647700" cy="433387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трелка вниз 2">
            <a:extLst>
              <a:ext uri="{FF2B5EF4-FFF2-40B4-BE49-F238E27FC236}">
                <a16:creationId xmlns:a16="http://schemas.microsoft.com/office/drawing/2014/main" id="{7FC1F4A4-89E0-47A8-A208-4F8062D8C7D7}"/>
              </a:ext>
            </a:extLst>
          </p:cNvPr>
          <p:cNvSpPr/>
          <p:nvPr/>
        </p:nvSpPr>
        <p:spPr>
          <a:xfrm>
            <a:off x="5347576" y="1965738"/>
            <a:ext cx="647700" cy="433387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Стрелка вниз 2">
            <a:extLst>
              <a:ext uri="{FF2B5EF4-FFF2-40B4-BE49-F238E27FC236}">
                <a16:creationId xmlns:a16="http://schemas.microsoft.com/office/drawing/2014/main" id="{89A6F3CC-0783-4C33-89E6-4B28373E639C}"/>
              </a:ext>
            </a:extLst>
          </p:cNvPr>
          <p:cNvSpPr/>
          <p:nvPr/>
        </p:nvSpPr>
        <p:spPr>
          <a:xfrm>
            <a:off x="9187253" y="1992653"/>
            <a:ext cx="647700" cy="433387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650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5FC384B-FA23-45C1-A603-9EE2621F3E33}"/>
              </a:ext>
            </a:extLst>
          </p:cNvPr>
          <p:cNvSpPr/>
          <p:nvPr/>
        </p:nvSpPr>
        <p:spPr>
          <a:xfrm>
            <a:off x="0" y="0"/>
            <a:ext cx="12192000" cy="809625"/>
          </a:xfrm>
          <a:prstGeom prst="rect">
            <a:avLst/>
          </a:prstGeom>
          <a:solidFill>
            <a:srgbClr val="007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DEA40D2-734D-4A21-BFD3-9276A1460929}"/>
              </a:ext>
            </a:extLst>
          </p:cNvPr>
          <p:cNvSpPr/>
          <p:nvPr/>
        </p:nvSpPr>
        <p:spPr>
          <a:xfrm>
            <a:off x="0" y="6048375"/>
            <a:ext cx="12192000" cy="809625"/>
          </a:xfrm>
          <a:prstGeom prst="rect">
            <a:avLst/>
          </a:prstGeom>
          <a:solidFill>
            <a:srgbClr val="007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F503607-D0B3-4FD3-B052-5C01C4B20D38}"/>
              </a:ext>
            </a:extLst>
          </p:cNvPr>
          <p:cNvSpPr txBox="1"/>
          <p:nvPr/>
        </p:nvSpPr>
        <p:spPr>
          <a:xfrm>
            <a:off x="2237196" y="141358"/>
            <a:ext cx="75584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ЦИФРОВИЗАЦИЯ</a:t>
            </a:r>
          </a:p>
        </p:txBody>
      </p:sp>
      <p:sp>
        <p:nvSpPr>
          <p:cNvPr id="18" name="Текст 2">
            <a:extLst>
              <a:ext uri="{FF2B5EF4-FFF2-40B4-BE49-F238E27FC236}">
                <a16:creationId xmlns:a16="http://schemas.microsoft.com/office/drawing/2014/main" id="{8682933F-DD03-46D6-935B-F83E91D74922}"/>
              </a:ext>
            </a:extLst>
          </p:cNvPr>
          <p:cNvSpPr txBox="1">
            <a:spLocks/>
          </p:cNvSpPr>
          <p:nvPr/>
        </p:nvSpPr>
        <p:spPr bwMode="auto">
          <a:xfrm>
            <a:off x="0" y="926974"/>
            <a:ext cx="12261180" cy="368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ru-RU" altLang="ru-RU" sz="2200" b="1" dirty="0">
                <a:solidFill>
                  <a:srgbClr val="C00000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Важнейшее нововведение в области контроля госзаказа переход</a:t>
            </a:r>
            <a:br>
              <a:rPr lang="ru-RU" altLang="ru-RU" sz="2200" b="1" dirty="0">
                <a:solidFill>
                  <a:srgbClr val="C00000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</a:br>
            <a:r>
              <a:rPr lang="ru-RU" altLang="ru-RU" sz="2200" b="1" dirty="0">
                <a:solidFill>
                  <a:srgbClr val="C00000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на электронное обжалование с 01.01.2022</a:t>
            </a:r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BAA234D6-DB20-4671-BED7-2B3A16130187}"/>
              </a:ext>
            </a:extLst>
          </p:cNvPr>
          <p:cNvCxnSpPr>
            <a:cxnSpLocks/>
          </p:cNvCxnSpPr>
          <p:nvPr/>
        </p:nvCxnSpPr>
        <p:spPr>
          <a:xfrm>
            <a:off x="355002" y="1734851"/>
            <a:ext cx="11542956" cy="0"/>
          </a:xfrm>
          <a:prstGeom prst="line">
            <a:avLst/>
          </a:prstGeom>
          <a:ln w="38100">
            <a:solidFill>
              <a:srgbClr val="007E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Рисунок 7">
            <a:extLst>
              <a:ext uri="{FF2B5EF4-FFF2-40B4-BE49-F238E27FC236}">
                <a16:creationId xmlns:a16="http://schemas.microsoft.com/office/drawing/2014/main" id="{CAF312AA-0E0B-4F70-888B-1F62EFC3E5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92" y="6065171"/>
            <a:ext cx="1973262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Нашивка 25"/>
          <p:cNvSpPr/>
          <p:nvPr/>
        </p:nvSpPr>
        <p:spPr>
          <a:xfrm>
            <a:off x="1451473" y="1999985"/>
            <a:ext cx="546652" cy="574428"/>
          </a:xfrm>
          <a:prstGeom prst="chevron">
            <a:avLst/>
          </a:prstGeom>
          <a:solidFill>
            <a:schemeClr val="bg1"/>
          </a:solidFill>
          <a:ln w="38100">
            <a:solidFill>
              <a:srgbClr val="007E88">
                <a:alpha val="3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129753" y="2967460"/>
            <a:ext cx="89924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участник закупки и заказчик получает информацию обо всех этапах рассмотрения жалобы в своих личных кабинетах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080887" y="3938731"/>
            <a:ext cx="93196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введение механизма «универсальной» </a:t>
            </a:r>
            <a:r>
              <a:rPr lang="ru-RU" dirty="0" err="1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предквалификации</a:t>
            </a:r>
            <a:r>
              <a:rPr lang="ru-RU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 существенно снизило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количество поступающих жалоб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2150461" y="4962352"/>
            <a:ext cx="91805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обжалования закупок через ЕИС в настоящее время не предусмотрена для закупок, жалобы на которые рассматриваются в порядке статьи 18.1 Закона № 135-ФЗ  </a:t>
            </a:r>
          </a:p>
        </p:txBody>
      </p:sp>
      <p:sp>
        <p:nvSpPr>
          <p:cNvPr id="37" name="Нашивка 36"/>
          <p:cNvSpPr/>
          <p:nvPr/>
        </p:nvSpPr>
        <p:spPr>
          <a:xfrm>
            <a:off x="1451473" y="3019773"/>
            <a:ext cx="546652" cy="574428"/>
          </a:xfrm>
          <a:prstGeom prst="chevron">
            <a:avLst/>
          </a:prstGeom>
          <a:solidFill>
            <a:schemeClr val="bg1"/>
          </a:solidFill>
          <a:ln w="38100">
            <a:solidFill>
              <a:srgbClr val="007E88">
                <a:alpha val="3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Нашивка 37"/>
          <p:cNvSpPr/>
          <p:nvPr/>
        </p:nvSpPr>
        <p:spPr>
          <a:xfrm>
            <a:off x="1451473" y="3974683"/>
            <a:ext cx="546652" cy="574428"/>
          </a:xfrm>
          <a:prstGeom prst="chevron">
            <a:avLst/>
          </a:prstGeom>
          <a:solidFill>
            <a:schemeClr val="bg1"/>
          </a:solidFill>
          <a:ln w="38100">
            <a:solidFill>
              <a:srgbClr val="007E88">
                <a:alpha val="3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Нашивка 38"/>
          <p:cNvSpPr/>
          <p:nvPr/>
        </p:nvSpPr>
        <p:spPr>
          <a:xfrm>
            <a:off x="1451473" y="5080900"/>
            <a:ext cx="546652" cy="574428"/>
          </a:xfrm>
          <a:prstGeom prst="chevron">
            <a:avLst/>
          </a:prstGeom>
          <a:solidFill>
            <a:schemeClr val="bg1"/>
          </a:solidFill>
          <a:ln w="38100">
            <a:solidFill>
              <a:srgbClr val="007E88">
                <a:alpha val="3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29753" y="1947399"/>
            <a:ext cx="89924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автоматизированное заполнение информации, необходимой для подачи жалобы, а также система ее автоматической проверки, минимизирует риск возврата жалобы по формальному основанию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8524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5FC384B-FA23-45C1-A603-9EE2621F3E33}"/>
              </a:ext>
            </a:extLst>
          </p:cNvPr>
          <p:cNvSpPr/>
          <p:nvPr/>
        </p:nvSpPr>
        <p:spPr>
          <a:xfrm>
            <a:off x="0" y="0"/>
            <a:ext cx="12192000" cy="809625"/>
          </a:xfrm>
          <a:prstGeom prst="rect">
            <a:avLst/>
          </a:prstGeom>
          <a:solidFill>
            <a:srgbClr val="007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DEA40D2-734D-4A21-BFD3-9276A1460929}"/>
              </a:ext>
            </a:extLst>
          </p:cNvPr>
          <p:cNvSpPr/>
          <p:nvPr/>
        </p:nvSpPr>
        <p:spPr>
          <a:xfrm>
            <a:off x="0" y="6218601"/>
            <a:ext cx="12192000" cy="639399"/>
          </a:xfrm>
          <a:prstGeom prst="rect">
            <a:avLst/>
          </a:prstGeom>
          <a:solidFill>
            <a:srgbClr val="007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F503607-D0B3-4FD3-B052-5C01C4B20D38}"/>
              </a:ext>
            </a:extLst>
          </p:cNvPr>
          <p:cNvSpPr txBox="1"/>
          <p:nvPr/>
        </p:nvSpPr>
        <p:spPr>
          <a:xfrm>
            <a:off x="2109272" y="149981"/>
            <a:ext cx="797772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ЦИФРОВИЗАЦИЯ</a:t>
            </a:r>
          </a:p>
          <a:p>
            <a:pPr algn="ctr" eaLnBrk="1" hangingPunct="1"/>
            <a:endParaRPr lang="ru-RU" alt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2">
            <a:extLst>
              <a:ext uri="{FF2B5EF4-FFF2-40B4-BE49-F238E27FC236}">
                <a16:creationId xmlns:a16="http://schemas.microsoft.com/office/drawing/2014/main" id="{8682933F-DD03-46D6-935B-F83E91D74922}"/>
              </a:ext>
            </a:extLst>
          </p:cNvPr>
          <p:cNvSpPr txBox="1">
            <a:spLocks/>
          </p:cNvSpPr>
          <p:nvPr/>
        </p:nvSpPr>
        <p:spPr bwMode="auto">
          <a:xfrm>
            <a:off x="-34590" y="1141076"/>
            <a:ext cx="12261180" cy="368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ru-RU" altLang="ru-RU" sz="2200" b="1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BAA234D6-DB20-4671-BED7-2B3A16130187}"/>
              </a:ext>
            </a:extLst>
          </p:cNvPr>
          <p:cNvCxnSpPr>
            <a:cxnSpLocks/>
          </p:cNvCxnSpPr>
          <p:nvPr/>
        </p:nvCxnSpPr>
        <p:spPr>
          <a:xfrm>
            <a:off x="324522" y="1509262"/>
            <a:ext cx="11542956" cy="0"/>
          </a:xfrm>
          <a:prstGeom prst="line">
            <a:avLst/>
          </a:prstGeom>
          <a:ln w="38100">
            <a:solidFill>
              <a:srgbClr val="007E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Рисунок 7">
            <a:extLst>
              <a:ext uri="{FF2B5EF4-FFF2-40B4-BE49-F238E27FC236}">
                <a16:creationId xmlns:a16="http://schemas.microsoft.com/office/drawing/2014/main" id="{CAF312AA-0E0B-4F70-888B-1F62EFC3E5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92" y="6065171"/>
            <a:ext cx="1973262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8"/>
          <p:cNvSpPr/>
          <p:nvPr/>
        </p:nvSpPr>
        <p:spPr>
          <a:xfrm>
            <a:off x="2860802" y="922492"/>
            <a:ext cx="6265863" cy="503237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Электронное обжалование это-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810512" y="1580174"/>
            <a:ext cx="8183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>
                <a:solidFill>
                  <a:srgbClr val="008080"/>
                </a:solidFill>
                <a:cs typeface="Arial" panose="020B0604020202020204" pitchFamily="34" charset="0"/>
              </a:rPr>
              <a:t>Подача жалоб с использованием ЕИС при проведении электронных процедур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5024" y="2020417"/>
            <a:ext cx="9802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dirty="0">
                <a:solidFill>
                  <a:srgbClr val="C00000"/>
                </a:solidFill>
                <a:cs typeface="Arial" panose="020B0604020202020204" pitchFamily="34" charset="0"/>
              </a:rPr>
              <a:t>Участник закупки зарегистрированный в ЕРУЗ, подает жалобу через личный кабинет поставщика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36319" y="2460659"/>
            <a:ext cx="2520950" cy="538395"/>
          </a:xfrm>
          <a:prstGeom prst="roundRect">
            <a:avLst/>
          </a:prstGeom>
          <a:solidFill>
            <a:srgbClr val="4C9FA8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Автоматизированные проверки в ЕИС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975733" y="2460659"/>
            <a:ext cx="2520950" cy="538395"/>
          </a:xfrm>
          <a:prstGeom prst="roundRect">
            <a:avLst/>
          </a:prstGeom>
          <a:solidFill>
            <a:srgbClr val="4C9FA8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ЕИС обеспечивает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618030" y="2451010"/>
            <a:ext cx="2519362" cy="449894"/>
          </a:xfrm>
          <a:prstGeom prst="roundRect">
            <a:avLst/>
          </a:prstGeom>
          <a:solidFill>
            <a:srgbClr val="4C9FA8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Автоформирование</a:t>
            </a:r>
            <a:r>
              <a:rPr lang="ru-RU" sz="16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5339" y="3160712"/>
            <a:ext cx="6096000" cy="266226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ru-RU" altLang="ru-RU" sz="1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реквизитного состава жалобы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ru-RU" altLang="ru-RU" sz="1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по </a:t>
            </a:r>
            <a:r>
              <a:rPr lang="ru-RU" altLang="ru-RU" sz="1400" b="1" dirty="0" err="1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предквалификации</a:t>
            </a:r>
            <a:endParaRPr lang="ru-RU" altLang="ru-RU" sz="14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Tx/>
              <a:buChar char="-"/>
              <a:defRPr/>
            </a:pPr>
            <a:r>
              <a:rPr lang="ru-RU" altLang="ru-RU" sz="140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01.01.2023 г на основании </a:t>
            </a: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r>
              <a:rPr lang="ru-RU" altLang="ru-RU" sz="140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заключенных контрактов;</a:t>
            </a:r>
          </a:p>
          <a:p>
            <a:pPr algn="just">
              <a:spcBef>
                <a:spcPts val="0"/>
              </a:spcBef>
              <a:buFontTx/>
              <a:buChar char="-"/>
              <a:defRPr/>
            </a:pPr>
            <a:r>
              <a:rPr lang="ru-RU" altLang="ru-RU" sz="140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01.01.2023 г. на основании </a:t>
            </a: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r>
              <a:rPr lang="ru-RU" altLang="ru-RU" sz="140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исполненных контрактов</a:t>
            </a: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endParaRPr lang="ru-RU" altLang="ru-RU" sz="800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ru-RU" altLang="ru-RU" sz="1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наличия в РНП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endParaRPr lang="ru-RU" altLang="ru-RU" sz="8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ru-RU" altLang="ru-RU" sz="1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соблюдения </a:t>
            </a: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r>
              <a:rPr lang="ru-RU" altLang="ru-RU" sz="1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процессуальных сроков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319207" y="3115166"/>
            <a:ext cx="4108450" cy="282479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Автоматическое размещение жалобы </a:t>
            </a:r>
          </a:p>
          <a:p>
            <a:pPr algn="just">
              <a:defRPr/>
            </a:pPr>
            <a:r>
              <a:rPr lang="ru-RU" sz="1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реестре жалоб;</a:t>
            </a:r>
          </a:p>
          <a:p>
            <a:pPr algn="just">
              <a:defRPr/>
            </a:pPr>
            <a:endParaRPr lang="ru-RU" sz="8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Автоматическую блокировку/разблокировку заключения контракта;</a:t>
            </a:r>
          </a:p>
          <a:p>
            <a:pPr algn="just">
              <a:defRPr/>
            </a:pPr>
            <a:endParaRPr lang="ru-RU" sz="8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отзыва/переадресации жалобы через личный кабинет в ЕИС;</a:t>
            </a:r>
          </a:p>
          <a:p>
            <a:pPr algn="just">
              <a:defRPr/>
            </a:pPr>
            <a:endParaRPr lang="ru-RU" sz="14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в личный кабинет поставщика/заказчика обо всех этапах по жалобе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332453" y="3215458"/>
            <a:ext cx="3894137" cy="298634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контрольного органа с учетом подведомственности;</a:t>
            </a:r>
          </a:p>
          <a:p>
            <a:pPr algn="just">
              <a:defRPr/>
            </a:pPr>
            <a:endParaRPr lang="ru-RU" sz="8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участника закупки в соответствии с данными ЕРУЗ;</a:t>
            </a:r>
          </a:p>
          <a:p>
            <a:pPr algn="just">
              <a:defRPr/>
            </a:pPr>
            <a:endParaRPr lang="ru-RU" sz="8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ИКЗ;</a:t>
            </a:r>
          </a:p>
          <a:p>
            <a:pPr algn="just">
              <a:defRPr/>
            </a:pPr>
            <a:endParaRPr lang="ru-RU" sz="8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субъекта контроля;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endParaRPr lang="ru-RU" sz="8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Номер реестровой записи контракта (универсальная </a:t>
            </a:r>
            <a:r>
              <a:rPr lang="ru-RU" sz="1400" b="1" dirty="0" err="1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предквалификация</a:t>
            </a:r>
            <a:r>
              <a:rPr lang="ru-RU" sz="1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endParaRPr lang="ru-RU" sz="8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Обжалуемые действия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указываются</a:t>
            </a:r>
            <a:r>
              <a:rPr lang="ru-RU" sz="1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defRPr/>
            </a:pPr>
            <a:r>
              <a:rPr lang="ru-RU" sz="1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доводы жалобы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endParaRPr lang="ru-RU" sz="14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183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5FC384B-FA23-45C1-A603-9EE2621F3E33}"/>
              </a:ext>
            </a:extLst>
          </p:cNvPr>
          <p:cNvSpPr/>
          <p:nvPr/>
        </p:nvSpPr>
        <p:spPr>
          <a:xfrm>
            <a:off x="0" y="0"/>
            <a:ext cx="12192000" cy="809625"/>
          </a:xfrm>
          <a:prstGeom prst="rect">
            <a:avLst/>
          </a:prstGeom>
          <a:solidFill>
            <a:srgbClr val="007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DEA40D2-734D-4A21-BFD3-9276A1460929}"/>
              </a:ext>
            </a:extLst>
          </p:cNvPr>
          <p:cNvSpPr/>
          <p:nvPr/>
        </p:nvSpPr>
        <p:spPr>
          <a:xfrm>
            <a:off x="0" y="6048375"/>
            <a:ext cx="12192000" cy="809625"/>
          </a:xfrm>
          <a:prstGeom prst="rect">
            <a:avLst/>
          </a:prstGeom>
          <a:solidFill>
            <a:srgbClr val="007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F503607-D0B3-4FD3-B052-5C01C4B20D38}"/>
              </a:ext>
            </a:extLst>
          </p:cNvPr>
          <p:cNvSpPr txBox="1"/>
          <p:nvPr/>
        </p:nvSpPr>
        <p:spPr>
          <a:xfrm>
            <a:off x="2237196" y="141358"/>
            <a:ext cx="75584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ПЛАНОВЫЕ ПРОВЕРКИ </a:t>
            </a:r>
          </a:p>
        </p:txBody>
      </p:sp>
      <p:sp>
        <p:nvSpPr>
          <p:cNvPr id="18" name="Текст 2">
            <a:extLst>
              <a:ext uri="{FF2B5EF4-FFF2-40B4-BE49-F238E27FC236}">
                <a16:creationId xmlns:a16="http://schemas.microsoft.com/office/drawing/2014/main" id="{8682933F-DD03-46D6-935B-F83E91D74922}"/>
              </a:ext>
            </a:extLst>
          </p:cNvPr>
          <p:cNvSpPr txBox="1">
            <a:spLocks/>
          </p:cNvSpPr>
          <p:nvPr/>
        </p:nvSpPr>
        <p:spPr bwMode="auto">
          <a:xfrm>
            <a:off x="0" y="926974"/>
            <a:ext cx="12261180" cy="368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ru-RU" altLang="ru-RU" sz="2200" b="1" dirty="0">
                <a:solidFill>
                  <a:srgbClr val="C00000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Осуществляются на основании риск-ориентированного подхода</a:t>
            </a:r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BAA234D6-DB20-4671-BED7-2B3A16130187}"/>
              </a:ext>
            </a:extLst>
          </p:cNvPr>
          <p:cNvCxnSpPr>
            <a:cxnSpLocks/>
          </p:cNvCxnSpPr>
          <p:nvPr/>
        </p:nvCxnSpPr>
        <p:spPr>
          <a:xfrm>
            <a:off x="355002" y="1734851"/>
            <a:ext cx="11542956" cy="0"/>
          </a:xfrm>
          <a:prstGeom prst="line">
            <a:avLst/>
          </a:prstGeom>
          <a:ln w="38100">
            <a:solidFill>
              <a:srgbClr val="007E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Рисунок 7">
            <a:extLst>
              <a:ext uri="{FF2B5EF4-FFF2-40B4-BE49-F238E27FC236}">
                <a16:creationId xmlns:a16="http://schemas.microsoft.com/office/drawing/2014/main" id="{CAF312AA-0E0B-4F70-888B-1F62EFC3E5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92" y="6065171"/>
            <a:ext cx="1973262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Скругленный прямоугольник 15"/>
          <p:cNvSpPr/>
          <p:nvPr/>
        </p:nvSpPr>
        <p:spPr>
          <a:xfrm>
            <a:off x="937315" y="2292423"/>
            <a:ext cx="4389120" cy="2088209"/>
          </a:xfrm>
          <a:prstGeom prst="roundRect">
            <a:avLst/>
          </a:prstGeom>
          <a:solidFill>
            <a:srgbClr val="4C9FA8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закупок, с нарушениями законодательства о контрактной системе, выявленными по результатам контрольных мероприятий в отношении субъектов контроля</a:t>
            </a:r>
          </a:p>
          <a:p>
            <a:pPr algn="ctr">
              <a:defRPr/>
            </a:pP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307710" y="4469457"/>
            <a:ext cx="3757077" cy="1432052"/>
          </a:xfrm>
          <a:prstGeom prst="roundRect">
            <a:avLst/>
          </a:prstGeom>
          <a:solidFill>
            <a:srgbClr val="4C9FA8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неисполненных предписаний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80536" y="5536415"/>
            <a:ext cx="56621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01.07.2022 для субъектов контроля определяется категория риска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097485" y="1865660"/>
            <a:ext cx="48004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Дополнительный критерий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097485" y="2439175"/>
            <a:ext cx="3794633" cy="2790319"/>
          </a:xfrm>
          <a:prstGeom prst="roundRect">
            <a:avLst/>
          </a:prstGeom>
          <a:solidFill>
            <a:srgbClr val="4C9FA8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случаев по  не включению сведений в отношении поставщика в реестр недобросовестных поставщиков (подрядчиков, исполнителей) в случае одностороннего отказа заказчика от исполнения контракта 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2" descr="00000001.wmz"/>
          <p:cNvSpPr>
            <a:spLocks noChangeAspect="1" noChangeArrowheads="1"/>
          </p:cNvSpPr>
          <p:nvPr/>
        </p:nvSpPr>
        <p:spPr bwMode="auto">
          <a:xfrm>
            <a:off x="155575" y="-6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00000001.wmz"/>
          <p:cNvSpPr>
            <a:spLocks noChangeAspect="1" noChangeArrowheads="1"/>
          </p:cNvSpPr>
          <p:nvPr/>
        </p:nvSpPr>
        <p:spPr bwMode="auto">
          <a:xfrm>
            <a:off x="307975" y="146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 descr="https://normativ.kontur.ru/image?moduleId=1&amp;imageId=1143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037" y="3930278"/>
            <a:ext cx="1209675" cy="33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normativ.kontur.ru/image?moduleId=1&amp;imageId=1143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123" y="5478058"/>
            <a:ext cx="1238250" cy="33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normativ.kontur.ru/image?moduleId=1&amp;imageId=1143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1851" y="4806549"/>
            <a:ext cx="1485900" cy="33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8525BEB8-A11B-4FFC-AA0F-3099CEBEDE7F}"/>
              </a:ext>
            </a:extLst>
          </p:cNvPr>
          <p:cNvCxnSpPr>
            <a:cxnSpLocks/>
          </p:cNvCxnSpPr>
          <p:nvPr/>
        </p:nvCxnSpPr>
        <p:spPr>
          <a:xfrm>
            <a:off x="6066272" y="1942990"/>
            <a:ext cx="29728" cy="3974577"/>
          </a:xfrm>
          <a:prstGeom prst="line">
            <a:avLst/>
          </a:prstGeom>
          <a:ln w="38100">
            <a:solidFill>
              <a:srgbClr val="007E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1773298" y="1834278"/>
            <a:ext cx="48004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Основные критерии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4008096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5FC384B-FA23-45C1-A603-9EE2621F3E33}"/>
              </a:ext>
            </a:extLst>
          </p:cNvPr>
          <p:cNvSpPr/>
          <p:nvPr/>
        </p:nvSpPr>
        <p:spPr>
          <a:xfrm>
            <a:off x="0" y="0"/>
            <a:ext cx="12192000" cy="809625"/>
          </a:xfrm>
          <a:prstGeom prst="rect">
            <a:avLst/>
          </a:prstGeom>
          <a:solidFill>
            <a:srgbClr val="007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DEA40D2-734D-4A21-BFD3-9276A1460929}"/>
              </a:ext>
            </a:extLst>
          </p:cNvPr>
          <p:cNvSpPr/>
          <p:nvPr/>
        </p:nvSpPr>
        <p:spPr>
          <a:xfrm>
            <a:off x="0" y="6065171"/>
            <a:ext cx="12192000" cy="809625"/>
          </a:xfrm>
          <a:prstGeom prst="rect">
            <a:avLst/>
          </a:prstGeom>
          <a:solidFill>
            <a:srgbClr val="007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F503607-D0B3-4FD3-B052-5C01C4B20D38}"/>
              </a:ext>
            </a:extLst>
          </p:cNvPr>
          <p:cNvSpPr txBox="1"/>
          <p:nvPr/>
        </p:nvSpPr>
        <p:spPr>
          <a:xfrm>
            <a:off x="2237196" y="141358"/>
            <a:ext cx="75584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ВНЕПЛАНОВЫЕ ПРОВЕРКИ </a:t>
            </a:r>
          </a:p>
        </p:txBody>
      </p:sp>
      <p:sp>
        <p:nvSpPr>
          <p:cNvPr id="18" name="Текст 2">
            <a:extLst>
              <a:ext uri="{FF2B5EF4-FFF2-40B4-BE49-F238E27FC236}">
                <a16:creationId xmlns:a16="http://schemas.microsoft.com/office/drawing/2014/main" id="{8682933F-DD03-46D6-935B-F83E91D74922}"/>
              </a:ext>
            </a:extLst>
          </p:cNvPr>
          <p:cNvSpPr txBox="1">
            <a:spLocks/>
          </p:cNvSpPr>
          <p:nvPr/>
        </p:nvSpPr>
        <p:spPr bwMode="auto">
          <a:xfrm>
            <a:off x="-372862" y="826421"/>
            <a:ext cx="12261180" cy="368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altLang="ru-RU" sz="2000" b="1" dirty="0">
                <a:solidFill>
                  <a:srgbClr val="002060"/>
                </a:solidFill>
              </a:rPr>
              <a:t>   Контрольный орган в сфере закупок </a:t>
            </a:r>
          </a:p>
          <a:p>
            <a:pPr>
              <a:spcBef>
                <a:spcPct val="0"/>
              </a:spcBef>
            </a:pPr>
            <a:r>
              <a:rPr lang="ru-RU" altLang="ru-RU" sz="2000" b="1" dirty="0">
                <a:solidFill>
                  <a:srgbClr val="002060"/>
                </a:solidFill>
              </a:rPr>
              <a:t>                 проводит внеплановую проверку по следующим основаниям: </a:t>
            </a:r>
          </a:p>
        </p:txBody>
      </p:sp>
      <p:pic>
        <p:nvPicPr>
          <p:cNvPr id="22" name="Рисунок 7">
            <a:extLst>
              <a:ext uri="{FF2B5EF4-FFF2-40B4-BE49-F238E27FC236}">
                <a16:creationId xmlns:a16="http://schemas.microsoft.com/office/drawing/2014/main" id="{CAF312AA-0E0B-4F70-888B-1F62EFC3E5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92" y="6065171"/>
            <a:ext cx="1973262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00000001.wmz"/>
          <p:cNvSpPr>
            <a:spLocks noChangeAspect="1" noChangeArrowheads="1"/>
          </p:cNvSpPr>
          <p:nvPr/>
        </p:nvSpPr>
        <p:spPr bwMode="auto">
          <a:xfrm>
            <a:off x="155575" y="-6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00000001.wmz"/>
          <p:cNvSpPr>
            <a:spLocks noChangeAspect="1" noChangeArrowheads="1"/>
          </p:cNvSpPr>
          <p:nvPr/>
        </p:nvSpPr>
        <p:spPr bwMode="auto">
          <a:xfrm>
            <a:off x="307975" y="146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58CCC5E-62A4-4E43-9204-B46FE274839D}"/>
              </a:ext>
            </a:extLst>
          </p:cNvPr>
          <p:cNvSpPr/>
          <p:nvPr/>
        </p:nvSpPr>
        <p:spPr>
          <a:xfrm>
            <a:off x="778598" y="1395611"/>
            <a:ext cx="107978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dirty="0"/>
              <a:t>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получение обращения участника закупки с жалобой на действия (бездействие)… Рассмотрение такой жалобы осуществляется в порядке, установленном главой 6 Закона №44-ФЗ.</a:t>
            </a:r>
          </a:p>
          <a:p>
            <a:pPr algn="just"/>
            <a:endParaRPr lang="ru-RU" altLang="ru-RU" dirty="0"/>
          </a:p>
          <a:p>
            <a:pPr algn="just"/>
            <a:endParaRPr lang="ru-RU" altLang="ru-RU" dirty="0"/>
          </a:p>
        </p:txBody>
      </p:sp>
      <p:sp>
        <p:nvSpPr>
          <p:cNvPr id="24" name="Скругленный прямоугольник 15">
            <a:extLst>
              <a:ext uri="{FF2B5EF4-FFF2-40B4-BE49-F238E27FC236}">
                <a16:creationId xmlns:a16="http://schemas.microsoft.com/office/drawing/2014/main" id="{C0E6CC36-98E5-4F72-9A12-5CD3E0754BBC}"/>
              </a:ext>
            </a:extLst>
          </p:cNvPr>
          <p:cNvSpPr/>
          <p:nvPr/>
        </p:nvSpPr>
        <p:spPr>
          <a:xfrm>
            <a:off x="1296140" y="1995775"/>
            <a:ext cx="7537141" cy="880448"/>
          </a:xfrm>
          <a:prstGeom prst="roundRect">
            <a:avLst/>
          </a:prstGeom>
          <a:solidFill>
            <a:schemeClr val="bg1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alt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Исключение!!! Жалобы </a:t>
            </a:r>
            <a:r>
              <a:rPr lang="ru-RU" alt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 общественных объединений или объединений</a:t>
            </a: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юридических рассматриваются в соответствии с ФЗ «О порядке рассмотрения обращения граждан </a:t>
            </a:r>
            <a:r>
              <a:rPr lang="ru-RU" altLang="ru-RU" sz="1600" dirty="0">
                <a:solidFill>
                  <a:srgbClr val="002060"/>
                </a:solidFill>
              </a:rPr>
              <a:t>Российской Федерации»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647539D-23A7-4143-A937-4E5138C81890}"/>
              </a:ext>
            </a:extLst>
          </p:cNvPr>
          <p:cNvSpPr/>
          <p:nvPr/>
        </p:nvSpPr>
        <p:spPr>
          <a:xfrm>
            <a:off x="914399" y="2938805"/>
            <a:ext cx="10797883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alt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информации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признаках нарушения законодательства РФ и иных НПА о контрактной системе в сфере закупок,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*</a:t>
            </a:r>
            <a:r>
              <a:rPr lang="ru-RU" alt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заявления, сообщения </a:t>
            </a:r>
            <a:r>
              <a:rPr lang="ru-RU" alt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физ.лица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юр.лица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либо осуществляющих общественный контроль обществ. объединений или объединений </a:t>
            </a:r>
            <a:r>
              <a:rPr lang="ru-RU" alt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юр.лиц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которых указывается на наличие признаков нарушения </a:t>
            </a:r>
            <a:r>
              <a:rPr lang="ru-RU" alt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зак-ва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иных НПА о контрактной системе в сфере закупок;</a:t>
            </a:r>
          </a:p>
          <a:p>
            <a:pPr algn="just"/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alt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обнаружение контрольным органом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закупок признаков нарушения законодательства и иных НПА о контрактной системе в сфере закупок;</a:t>
            </a:r>
          </a:p>
          <a:p>
            <a:pPr algn="just"/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*сообщения СМИ , в котором указывается на наличие признаков нарушения законодательства и иных НПА о контрактной системе в сфере закупок;</a:t>
            </a:r>
          </a:p>
          <a:p>
            <a:pPr algn="just"/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истечение срока исполнения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ранее выданного предписания в соотв. с п.2 ч.22 ст.99 44-ФЗ.</a:t>
            </a:r>
          </a:p>
          <a:p>
            <a:pPr algn="just"/>
            <a:r>
              <a:rPr lang="ru-RU" altLang="ru-RU" sz="800" dirty="0"/>
              <a:t> </a:t>
            </a:r>
          </a:p>
          <a:p>
            <a:pPr algn="ctr"/>
            <a:r>
              <a:rPr lang="ru-RU" altLang="ru-RU" sz="1600" dirty="0">
                <a:solidFill>
                  <a:srgbClr val="C00000"/>
                </a:solidFill>
              </a:rPr>
              <a:t>     </a:t>
            </a:r>
            <a:r>
              <a:rPr lang="ru-RU" alt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проведении контрольными органами в сфере закупок плановых и внеплановых проверок размещается в ЕИС и /или в Реестре жалоб, плановых и внеплановых проверок, принятых по ним решений и выданных предписаний</a:t>
            </a:r>
          </a:p>
        </p:txBody>
      </p:sp>
    </p:spTree>
    <p:extLst>
      <p:ext uri="{BB962C8B-B14F-4D97-AF65-F5344CB8AC3E}">
        <p14:creationId xmlns:p14="http://schemas.microsoft.com/office/powerpoint/2010/main" val="3774388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5FC384B-FA23-45C1-A603-9EE2621F3E33}"/>
              </a:ext>
            </a:extLst>
          </p:cNvPr>
          <p:cNvSpPr/>
          <p:nvPr/>
        </p:nvSpPr>
        <p:spPr>
          <a:xfrm>
            <a:off x="0" y="0"/>
            <a:ext cx="12192000" cy="809625"/>
          </a:xfrm>
          <a:prstGeom prst="rect">
            <a:avLst/>
          </a:prstGeom>
          <a:solidFill>
            <a:srgbClr val="007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DEA40D2-734D-4A21-BFD3-9276A1460929}"/>
              </a:ext>
            </a:extLst>
          </p:cNvPr>
          <p:cNvSpPr/>
          <p:nvPr/>
        </p:nvSpPr>
        <p:spPr>
          <a:xfrm>
            <a:off x="0" y="6059949"/>
            <a:ext cx="12192000" cy="809625"/>
          </a:xfrm>
          <a:prstGeom prst="rect">
            <a:avLst/>
          </a:prstGeom>
          <a:solidFill>
            <a:srgbClr val="007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F503607-D0B3-4FD3-B052-5C01C4B20D38}"/>
              </a:ext>
            </a:extLst>
          </p:cNvPr>
          <p:cNvSpPr txBox="1"/>
          <p:nvPr/>
        </p:nvSpPr>
        <p:spPr>
          <a:xfrm>
            <a:off x="35827" y="128027"/>
            <a:ext cx="1219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НАРУШЕНИЯ ЗАКОНА О КОНТРАКТНОЙ СИСТЕМЕ, </a:t>
            </a:r>
            <a:br>
              <a:rPr lang="ru-RU" alt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ВЫЯВЛЯЕМЫЕ ПРИ ОСУЩЕСТВЛЕНИИ КОНТРОЛЬНЫХ ФУНКЦИЙ</a:t>
            </a:r>
          </a:p>
        </p:txBody>
      </p:sp>
      <p:pic>
        <p:nvPicPr>
          <p:cNvPr id="73" name="Рисунок 7">
            <a:extLst>
              <a:ext uri="{FF2B5EF4-FFF2-40B4-BE49-F238E27FC236}">
                <a16:creationId xmlns:a16="http://schemas.microsoft.com/office/drawing/2014/main" id="{CAF312AA-0E0B-4F70-888B-1F62EFC3E5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92" y="6065171"/>
            <a:ext cx="1973262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7">
            <a:extLst>
              <a:ext uri="{FF2B5EF4-FFF2-40B4-BE49-F238E27FC236}">
                <a16:creationId xmlns:a16="http://schemas.microsoft.com/office/drawing/2014/main" id="{C4C3A9D2-6B39-4BCB-A57F-D0A9752DDAB5}"/>
              </a:ext>
            </a:extLst>
          </p:cNvPr>
          <p:cNvSpPr/>
          <p:nvPr/>
        </p:nvSpPr>
        <p:spPr>
          <a:xfrm>
            <a:off x="3668465" y="1038732"/>
            <a:ext cx="4537075" cy="700087"/>
          </a:xfrm>
          <a:prstGeom prst="roundRect">
            <a:avLst/>
          </a:prstGeom>
          <a:solidFill>
            <a:srgbClr val="4C9FA8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нарушения </a:t>
            </a:r>
          </a:p>
        </p:txBody>
      </p:sp>
      <p:sp>
        <p:nvSpPr>
          <p:cNvPr id="10" name="Стрелка вниз 2">
            <a:extLst>
              <a:ext uri="{FF2B5EF4-FFF2-40B4-BE49-F238E27FC236}">
                <a16:creationId xmlns:a16="http://schemas.microsoft.com/office/drawing/2014/main" id="{BE2A9896-6866-4933-91D5-145EB9320616}"/>
              </a:ext>
            </a:extLst>
          </p:cNvPr>
          <p:cNvSpPr/>
          <p:nvPr/>
        </p:nvSpPr>
        <p:spPr>
          <a:xfrm>
            <a:off x="5613154" y="1853969"/>
            <a:ext cx="647700" cy="433387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кругленный прямоугольник 3">
            <a:extLst>
              <a:ext uri="{FF2B5EF4-FFF2-40B4-BE49-F238E27FC236}">
                <a16:creationId xmlns:a16="http://schemas.microsoft.com/office/drawing/2014/main" id="{F60A0039-CF07-451F-A6E0-19AC1164BC59}"/>
              </a:ext>
            </a:extLst>
          </p:cNvPr>
          <p:cNvSpPr/>
          <p:nvPr/>
        </p:nvSpPr>
        <p:spPr>
          <a:xfrm>
            <a:off x="1315375" y="2266793"/>
            <a:ext cx="2741720" cy="1310908"/>
          </a:xfrm>
          <a:prstGeom prst="roundRect">
            <a:avLst/>
          </a:prstGeom>
          <a:solidFill>
            <a:srgbClr val="4C9F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порядка отбора участников закупок (необоснованный отказ или допуск)</a:t>
            </a:r>
          </a:p>
        </p:txBody>
      </p:sp>
      <p:sp>
        <p:nvSpPr>
          <p:cNvPr id="12" name="Скругленный прямоугольник 10">
            <a:extLst>
              <a:ext uri="{FF2B5EF4-FFF2-40B4-BE49-F238E27FC236}">
                <a16:creationId xmlns:a16="http://schemas.microsoft.com/office/drawing/2014/main" id="{F8D8EF4C-2CF4-4C70-BCB9-83A49A0EB943}"/>
              </a:ext>
            </a:extLst>
          </p:cNvPr>
          <p:cNvSpPr/>
          <p:nvPr/>
        </p:nvSpPr>
        <p:spPr>
          <a:xfrm>
            <a:off x="4713041" y="2400069"/>
            <a:ext cx="2447925" cy="1079500"/>
          </a:xfrm>
          <a:prstGeom prst="roundRect">
            <a:avLst/>
          </a:prstGeom>
          <a:solidFill>
            <a:srgbClr val="4C9F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в части выбора способа осуществления закупки</a:t>
            </a:r>
          </a:p>
        </p:txBody>
      </p:sp>
      <p:sp>
        <p:nvSpPr>
          <p:cNvPr id="14" name="Скругленный прямоугольник 11">
            <a:extLst>
              <a:ext uri="{FF2B5EF4-FFF2-40B4-BE49-F238E27FC236}">
                <a16:creationId xmlns:a16="http://schemas.microsoft.com/office/drawing/2014/main" id="{5210EE2C-0157-49C4-85A9-4AEDD266AAC2}"/>
              </a:ext>
            </a:extLst>
          </p:cNvPr>
          <p:cNvSpPr/>
          <p:nvPr/>
        </p:nvSpPr>
        <p:spPr>
          <a:xfrm>
            <a:off x="7626443" y="2420938"/>
            <a:ext cx="2447925" cy="1008062"/>
          </a:xfrm>
          <a:prstGeom prst="roundRect">
            <a:avLst/>
          </a:prstGeom>
          <a:solidFill>
            <a:srgbClr val="4C9F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в части размещения информации в ЕИС </a:t>
            </a:r>
          </a:p>
        </p:txBody>
      </p:sp>
      <p:sp>
        <p:nvSpPr>
          <p:cNvPr id="15" name="Скругленный прямоугольник 12">
            <a:extLst>
              <a:ext uri="{FF2B5EF4-FFF2-40B4-BE49-F238E27FC236}">
                <a16:creationId xmlns:a16="http://schemas.microsoft.com/office/drawing/2014/main" id="{71347699-70B9-4B66-8765-0153150AA69C}"/>
              </a:ext>
            </a:extLst>
          </p:cNvPr>
          <p:cNvSpPr/>
          <p:nvPr/>
        </p:nvSpPr>
        <p:spPr>
          <a:xfrm>
            <a:off x="1461479" y="3813525"/>
            <a:ext cx="2449512" cy="1008062"/>
          </a:xfrm>
          <a:prstGeom prst="roundRect">
            <a:avLst/>
          </a:prstGeom>
          <a:solidFill>
            <a:srgbClr val="4C9F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сроков и порядка оплаты</a:t>
            </a:r>
          </a:p>
        </p:txBody>
      </p:sp>
      <p:sp>
        <p:nvSpPr>
          <p:cNvPr id="17" name="Скругленный прямоугольник 13">
            <a:extLst>
              <a:ext uri="{FF2B5EF4-FFF2-40B4-BE49-F238E27FC236}">
                <a16:creationId xmlns:a16="http://schemas.microsoft.com/office/drawing/2014/main" id="{72F4B2C7-6ADA-4165-8CCF-83727D947562}"/>
              </a:ext>
            </a:extLst>
          </p:cNvPr>
          <p:cNvSpPr/>
          <p:nvPr/>
        </p:nvSpPr>
        <p:spPr>
          <a:xfrm>
            <a:off x="4767238" y="3805199"/>
            <a:ext cx="2532372" cy="1008062"/>
          </a:xfrm>
          <a:prstGeom prst="roundRect">
            <a:avLst/>
          </a:prstGeom>
          <a:solidFill>
            <a:srgbClr val="4C9F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извещения/документации о закупке с нарушением требований законодательства </a:t>
            </a:r>
          </a:p>
        </p:txBody>
      </p:sp>
      <p:sp>
        <p:nvSpPr>
          <p:cNvPr id="18" name="Скругленный прямоугольник 14">
            <a:extLst>
              <a:ext uri="{FF2B5EF4-FFF2-40B4-BE49-F238E27FC236}">
                <a16:creationId xmlns:a16="http://schemas.microsoft.com/office/drawing/2014/main" id="{ED39D8EA-FD0D-436C-8AB1-72A6A6ACFEF6}"/>
              </a:ext>
            </a:extLst>
          </p:cNvPr>
          <p:cNvSpPr/>
          <p:nvPr/>
        </p:nvSpPr>
        <p:spPr>
          <a:xfrm>
            <a:off x="7715219" y="3805199"/>
            <a:ext cx="2447925" cy="936625"/>
          </a:xfrm>
          <a:prstGeom prst="roundRect">
            <a:avLst/>
          </a:prstGeom>
          <a:solidFill>
            <a:srgbClr val="4C9F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контракта с нарушением  его условий</a:t>
            </a:r>
          </a:p>
        </p:txBody>
      </p:sp>
      <p:sp>
        <p:nvSpPr>
          <p:cNvPr id="19" name="Скругленный прямоугольник 15">
            <a:extLst>
              <a:ext uri="{FF2B5EF4-FFF2-40B4-BE49-F238E27FC236}">
                <a16:creationId xmlns:a16="http://schemas.microsoft.com/office/drawing/2014/main" id="{ED31775A-904C-4994-B1B0-73AD921D441A}"/>
              </a:ext>
            </a:extLst>
          </p:cNvPr>
          <p:cNvSpPr/>
          <p:nvPr/>
        </p:nvSpPr>
        <p:spPr>
          <a:xfrm>
            <a:off x="2955833" y="4936737"/>
            <a:ext cx="2449513" cy="1008062"/>
          </a:xfrm>
          <a:prstGeom prst="roundRect">
            <a:avLst/>
          </a:prstGeom>
          <a:solidFill>
            <a:srgbClr val="4C9F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порядка расторжения контракта в одностороннем порядке</a:t>
            </a:r>
          </a:p>
        </p:txBody>
      </p:sp>
      <p:sp>
        <p:nvSpPr>
          <p:cNvPr id="20" name="Скругленный прямоугольник 16">
            <a:extLst>
              <a:ext uri="{FF2B5EF4-FFF2-40B4-BE49-F238E27FC236}">
                <a16:creationId xmlns:a16="http://schemas.microsoft.com/office/drawing/2014/main" id="{F98C6174-B9CF-4BF8-9918-7E75BB7640DA}"/>
              </a:ext>
            </a:extLst>
          </p:cNvPr>
          <p:cNvSpPr/>
          <p:nvPr/>
        </p:nvSpPr>
        <p:spPr>
          <a:xfrm>
            <a:off x="6786656" y="4966489"/>
            <a:ext cx="2447925" cy="936625"/>
          </a:xfrm>
          <a:prstGeom prst="roundRect">
            <a:avLst/>
          </a:prstGeom>
          <a:solidFill>
            <a:srgbClr val="4C9F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 порядка размещения информации в реестре контрактов</a:t>
            </a:r>
          </a:p>
        </p:txBody>
      </p:sp>
    </p:spTree>
    <p:extLst>
      <p:ext uri="{BB962C8B-B14F-4D97-AF65-F5344CB8AC3E}">
        <p14:creationId xmlns:p14="http://schemas.microsoft.com/office/powerpoint/2010/main" val="891964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5FC384B-FA23-45C1-A603-9EE2621F3E33}"/>
              </a:ext>
            </a:extLst>
          </p:cNvPr>
          <p:cNvSpPr/>
          <p:nvPr/>
        </p:nvSpPr>
        <p:spPr>
          <a:xfrm>
            <a:off x="0" y="0"/>
            <a:ext cx="12192000" cy="809625"/>
          </a:xfrm>
          <a:prstGeom prst="rect">
            <a:avLst/>
          </a:prstGeom>
          <a:solidFill>
            <a:srgbClr val="007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DEA40D2-734D-4A21-BFD3-9276A1460929}"/>
              </a:ext>
            </a:extLst>
          </p:cNvPr>
          <p:cNvSpPr/>
          <p:nvPr/>
        </p:nvSpPr>
        <p:spPr>
          <a:xfrm>
            <a:off x="0" y="6059949"/>
            <a:ext cx="12192000" cy="809625"/>
          </a:xfrm>
          <a:prstGeom prst="rect">
            <a:avLst/>
          </a:prstGeom>
          <a:solidFill>
            <a:srgbClr val="007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F503607-D0B3-4FD3-B052-5C01C4B20D38}"/>
              </a:ext>
            </a:extLst>
          </p:cNvPr>
          <p:cNvSpPr txBox="1"/>
          <p:nvPr/>
        </p:nvSpPr>
        <p:spPr>
          <a:xfrm>
            <a:off x="35827" y="128027"/>
            <a:ext cx="1219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РЕЕСТР НЕДОБРОСОВЕСТНЫХ ПОСТАВЩИКОВ</a:t>
            </a:r>
          </a:p>
        </p:txBody>
      </p:sp>
      <p:pic>
        <p:nvPicPr>
          <p:cNvPr id="73" name="Рисунок 7">
            <a:extLst>
              <a:ext uri="{FF2B5EF4-FFF2-40B4-BE49-F238E27FC236}">
                <a16:creationId xmlns:a16="http://schemas.microsoft.com/office/drawing/2014/main" id="{CAF312AA-0E0B-4F70-888B-1F62EFC3E5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92" y="6065171"/>
            <a:ext cx="1973262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660124" y="937652"/>
            <a:ext cx="8708993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FontTx/>
              <a:buNone/>
              <a:defRPr/>
            </a:pPr>
            <a:r>
              <a:rPr lang="ru-RU" alt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</a:t>
            </a:r>
          </a:p>
          <a:p>
            <a:pPr algn="ctr">
              <a:defRPr/>
            </a:pP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  <a:defRPr/>
            </a:pPr>
            <a:endParaRPr lang="ru-RU" altLang="ru-RU" sz="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  <a:defRPr/>
            </a:pPr>
            <a:r>
              <a:rPr lang="ru-RU" alt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</a:t>
            </a:r>
          </a:p>
          <a:p>
            <a:pPr algn="ctr">
              <a:defRPr/>
            </a:pP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  <a:defRPr/>
            </a:pPr>
            <a:r>
              <a:rPr lang="ru-RU" alt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 algn="ctr">
              <a:buFontTx/>
              <a:buNone/>
              <a:defRPr/>
            </a:pPr>
            <a:r>
              <a:rPr lang="ru-RU" alt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Особенности</a:t>
            </a:r>
          </a:p>
          <a:p>
            <a:pPr marL="0" indent="0" algn="ctr">
              <a:buFontTx/>
              <a:buNone/>
              <a:defRPr/>
            </a:pPr>
            <a:endParaRPr lang="ru-RU" alt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  <a:defRPr/>
            </a:pP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  <a:defRPr/>
            </a:pP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  <a:defRPr/>
            </a:pP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  <a:defRPr/>
            </a:pPr>
            <a:endParaRPr lang="ru-RU" altLang="ru-RU" sz="2000" b="1" dirty="0">
              <a:solidFill>
                <a:srgbClr val="C00000"/>
              </a:solidFill>
            </a:endParaRPr>
          </a:p>
        </p:txBody>
      </p:sp>
      <p:sp>
        <p:nvSpPr>
          <p:cNvPr id="10" name="Скругленный прямоугольник 7">
            <a:extLst>
              <a:ext uri="{FF2B5EF4-FFF2-40B4-BE49-F238E27FC236}">
                <a16:creationId xmlns:a16="http://schemas.microsoft.com/office/drawing/2014/main" id="{A3E86053-C7BD-4A6C-90D2-474FE7D9DF52}"/>
              </a:ext>
            </a:extLst>
          </p:cNvPr>
          <p:cNvSpPr/>
          <p:nvPr/>
        </p:nvSpPr>
        <p:spPr>
          <a:xfrm>
            <a:off x="2129754" y="1360961"/>
            <a:ext cx="7901126" cy="896600"/>
          </a:xfrm>
          <a:prstGeom prst="roundRect">
            <a:avLst/>
          </a:prstGeom>
          <a:solidFill>
            <a:srgbClr val="4C9FA8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Реестра осуществляет ФАС России</a:t>
            </a:r>
          </a:p>
          <a:p>
            <a:pPr algn="ctr">
              <a:defRPr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вопросов о включении в РНП – ФАС России и территориальные органы</a:t>
            </a:r>
          </a:p>
        </p:txBody>
      </p:sp>
      <p:sp>
        <p:nvSpPr>
          <p:cNvPr id="11" name="Скругленный прямоугольник 7">
            <a:extLst>
              <a:ext uri="{FF2B5EF4-FFF2-40B4-BE49-F238E27FC236}">
                <a16:creationId xmlns:a16="http://schemas.microsoft.com/office/drawing/2014/main" id="{CD30E615-0544-4097-8E09-967886047F40}"/>
              </a:ext>
            </a:extLst>
          </p:cNvPr>
          <p:cNvSpPr/>
          <p:nvPr/>
        </p:nvSpPr>
        <p:spPr>
          <a:xfrm>
            <a:off x="2317665" y="2891776"/>
            <a:ext cx="7901126" cy="896600"/>
          </a:xfrm>
          <a:prstGeom prst="roundRect">
            <a:avLst/>
          </a:prstGeom>
          <a:solidFill>
            <a:srgbClr val="4C9FA8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защиты государственных и муниципальных заказчиков от действий (бездействия) недобросовестных поставщиков при заключении и исполнении контрактов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7">
            <a:extLst>
              <a:ext uri="{FF2B5EF4-FFF2-40B4-BE49-F238E27FC236}">
                <a16:creationId xmlns:a16="http://schemas.microsoft.com/office/drawing/2014/main" id="{AE6B331B-61F5-4E2F-8700-095E80A2BEA7}"/>
              </a:ext>
            </a:extLst>
          </p:cNvPr>
          <p:cNvSpPr/>
          <p:nvPr/>
        </p:nvSpPr>
        <p:spPr>
          <a:xfrm>
            <a:off x="2317665" y="4402318"/>
            <a:ext cx="7901126" cy="1094721"/>
          </a:xfrm>
          <a:prstGeom prst="roundRect">
            <a:avLst/>
          </a:prstGeom>
          <a:solidFill>
            <a:srgbClr val="4C9FA8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Рассматриваемые действия подлежат оценке в каждом конкретном случае, с учетом добросовестности поведения, должной степени заботливости и осмотрительности участника/поставщика</a:t>
            </a:r>
          </a:p>
          <a:p>
            <a:pPr algn="ctr">
              <a:defRPr/>
            </a:pP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693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5FC384B-FA23-45C1-A603-9EE2621F3E33}"/>
              </a:ext>
            </a:extLst>
          </p:cNvPr>
          <p:cNvSpPr/>
          <p:nvPr/>
        </p:nvSpPr>
        <p:spPr>
          <a:xfrm>
            <a:off x="0" y="0"/>
            <a:ext cx="12192000" cy="809625"/>
          </a:xfrm>
          <a:prstGeom prst="rect">
            <a:avLst/>
          </a:prstGeom>
          <a:solidFill>
            <a:srgbClr val="007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DEA40D2-734D-4A21-BFD3-9276A1460929}"/>
              </a:ext>
            </a:extLst>
          </p:cNvPr>
          <p:cNvSpPr/>
          <p:nvPr/>
        </p:nvSpPr>
        <p:spPr>
          <a:xfrm>
            <a:off x="0" y="6059949"/>
            <a:ext cx="12192000" cy="809625"/>
          </a:xfrm>
          <a:prstGeom prst="rect">
            <a:avLst/>
          </a:prstGeom>
          <a:solidFill>
            <a:srgbClr val="007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F503607-D0B3-4FD3-B052-5C01C4B20D38}"/>
              </a:ext>
            </a:extLst>
          </p:cNvPr>
          <p:cNvSpPr txBox="1"/>
          <p:nvPr/>
        </p:nvSpPr>
        <p:spPr>
          <a:xfrm>
            <a:off x="35827" y="128027"/>
            <a:ext cx="1219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РЕЕСТР НЕДОБРОСОВЕСТНЫХ ПОСТАВЩИКОВ</a:t>
            </a:r>
          </a:p>
        </p:txBody>
      </p:sp>
      <p:pic>
        <p:nvPicPr>
          <p:cNvPr id="73" name="Рисунок 7">
            <a:extLst>
              <a:ext uri="{FF2B5EF4-FFF2-40B4-BE49-F238E27FC236}">
                <a16:creationId xmlns:a16="http://schemas.microsoft.com/office/drawing/2014/main" id="{CAF312AA-0E0B-4F70-888B-1F62EFC3E5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92" y="6065171"/>
            <a:ext cx="1973262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Скругленный прямоугольник 7">
            <a:extLst>
              <a:ext uri="{FF2B5EF4-FFF2-40B4-BE49-F238E27FC236}">
                <a16:creationId xmlns:a16="http://schemas.microsoft.com/office/drawing/2014/main" id="{B7D9031D-3ACB-4CFF-A348-EF6DDF8120FD}"/>
              </a:ext>
            </a:extLst>
          </p:cNvPr>
          <p:cNvSpPr/>
          <p:nvPr/>
        </p:nvSpPr>
        <p:spPr>
          <a:xfrm>
            <a:off x="4083804" y="982684"/>
            <a:ext cx="4537075" cy="700087"/>
          </a:xfrm>
          <a:prstGeom prst="roundRect">
            <a:avLst/>
          </a:prstGeom>
          <a:solidFill>
            <a:srgbClr val="4C9FA8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для включения в РНП </a:t>
            </a:r>
          </a:p>
        </p:txBody>
      </p:sp>
      <p:sp>
        <p:nvSpPr>
          <p:cNvPr id="15" name="Скругленный прямоугольник 3">
            <a:extLst>
              <a:ext uri="{FF2B5EF4-FFF2-40B4-BE49-F238E27FC236}">
                <a16:creationId xmlns:a16="http://schemas.microsoft.com/office/drawing/2014/main" id="{3CCB57ED-E8A9-4373-936E-51C8C9F2BC65}"/>
              </a:ext>
            </a:extLst>
          </p:cNvPr>
          <p:cNvSpPr/>
          <p:nvPr/>
        </p:nvSpPr>
        <p:spPr>
          <a:xfrm>
            <a:off x="690239" y="1970383"/>
            <a:ext cx="3100526" cy="2000254"/>
          </a:xfrm>
          <a:prstGeom prst="roundRect">
            <a:avLst/>
          </a:prstGeom>
          <a:solidFill>
            <a:srgbClr val="4C9F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Уклонение от заключения контракта 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(Не подписание контракта в установленный срок, непредставление обеспечения контракта, невыполнение антидемпинговых мер)</a:t>
            </a:r>
          </a:p>
          <a:p>
            <a:pPr algn="ctr"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3">
            <a:extLst>
              <a:ext uri="{FF2B5EF4-FFF2-40B4-BE49-F238E27FC236}">
                <a16:creationId xmlns:a16="http://schemas.microsoft.com/office/drawing/2014/main" id="{66845EA1-561D-450E-8E29-9575A15CF59F}"/>
              </a:ext>
            </a:extLst>
          </p:cNvPr>
          <p:cNvSpPr/>
          <p:nvPr/>
        </p:nvSpPr>
        <p:spPr>
          <a:xfrm>
            <a:off x="4802080" y="2037177"/>
            <a:ext cx="3100525" cy="2000254"/>
          </a:xfrm>
          <a:prstGeom prst="roundRect">
            <a:avLst/>
          </a:prstGeom>
          <a:solidFill>
            <a:srgbClr val="4C9F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Односторонний отказ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исполнения контракта, в связи с существенным нарушением условий контракта</a:t>
            </a:r>
          </a:p>
          <a:p>
            <a:pPr algn="ctr"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3">
            <a:extLst>
              <a:ext uri="{FF2B5EF4-FFF2-40B4-BE49-F238E27FC236}">
                <a16:creationId xmlns:a16="http://schemas.microsoft.com/office/drawing/2014/main" id="{75C5F279-9E54-405B-9356-31E149F0648A}"/>
              </a:ext>
            </a:extLst>
          </p:cNvPr>
          <p:cNvSpPr/>
          <p:nvPr/>
        </p:nvSpPr>
        <p:spPr>
          <a:xfrm>
            <a:off x="8913920" y="2014912"/>
            <a:ext cx="3100525" cy="2000254"/>
          </a:xfrm>
          <a:prstGeom prst="roundRect">
            <a:avLst/>
          </a:prstGeom>
          <a:solidFill>
            <a:srgbClr val="4C9F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Расторжение контракта по решению суда</a:t>
            </a:r>
          </a:p>
          <a:p>
            <a:pPr algn="ctr"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трелка вниз 2">
            <a:extLst>
              <a:ext uri="{FF2B5EF4-FFF2-40B4-BE49-F238E27FC236}">
                <a16:creationId xmlns:a16="http://schemas.microsoft.com/office/drawing/2014/main" id="{8B12C0EB-5D5A-4262-B6B4-5270BCD08447}"/>
              </a:ext>
            </a:extLst>
          </p:cNvPr>
          <p:cNvSpPr/>
          <p:nvPr/>
        </p:nvSpPr>
        <p:spPr>
          <a:xfrm>
            <a:off x="6131827" y="4228843"/>
            <a:ext cx="647700" cy="433387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Скругленный прямоугольник 8">
            <a:extLst>
              <a:ext uri="{FF2B5EF4-FFF2-40B4-BE49-F238E27FC236}">
                <a16:creationId xmlns:a16="http://schemas.microsoft.com/office/drawing/2014/main" id="{AEBB44B3-4E11-4393-8D3E-B158D5C768FD}"/>
              </a:ext>
            </a:extLst>
          </p:cNvPr>
          <p:cNvSpPr/>
          <p:nvPr/>
        </p:nvSpPr>
        <p:spPr>
          <a:xfrm>
            <a:off x="3322745" y="4888312"/>
            <a:ext cx="6265863" cy="503237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alt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alt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Ограничение участия в закупках на 2 года</a:t>
            </a:r>
          </a:p>
          <a:p>
            <a:pPr algn="ctr">
              <a:defRPr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1403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7261</TotalTime>
  <Words>942</Words>
  <Application>Microsoft Office PowerPoint</Application>
  <PresentationFormat>Широкоэкранный</PresentationFormat>
  <Paragraphs>141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1" baseType="lpstr">
      <vt:lpstr>ＭＳ Ｐゴシック</vt:lpstr>
      <vt:lpstr>Arial</vt:lpstr>
      <vt:lpstr>Calibri</vt:lpstr>
      <vt:lpstr>Calibri Light</vt:lpstr>
      <vt:lpstr>Georgia</vt:lpstr>
      <vt:lpstr>Myriad Pro</vt:lpstr>
      <vt:lpstr>Open Sans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Федеральная Антимонопольная  Служба</dc:title>
  <dc:creator>Сергей Козлов</dc:creator>
  <cp:lastModifiedBy>Юрий Дмитриевич Верзун</cp:lastModifiedBy>
  <cp:revision>244</cp:revision>
  <cp:lastPrinted>2022-04-19T13:04:14Z</cp:lastPrinted>
  <dcterms:created xsi:type="dcterms:W3CDTF">2021-05-31T19:59:15Z</dcterms:created>
  <dcterms:modified xsi:type="dcterms:W3CDTF">2022-11-16T09:21:43Z</dcterms:modified>
</cp:coreProperties>
</file>